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9" r:id="rId3"/>
    <p:sldId id="25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553"/>
    <p:restoredTop sz="94649"/>
  </p:normalViewPr>
  <p:slideViewPr>
    <p:cSldViewPr snapToGrid="0" snapToObjects="1">
      <p:cViewPr varScale="1">
        <p:scale>
          <a:sx n="74" d="100"/>
          <a:sy n="74" d="100"/>
        </p:scale>
        <p:origin x="72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8405-ED6C-F249-AB90-9DE942E56A48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4AC8813-F2F7-2049-B0B5-8F5B902C4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78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8405-ED6C-F249-AB90-9DE942E56A48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AC8813-F2F7-2049-B0B5-8F5B902C4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8405-ED6C-F249-AB90-9DE942E56A48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AC8813-F2F7-2049-B0B5-8F5B902C4FD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5880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8405-ED6C-F249-AB90-9DE942E56A48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AC8813-F2F7-2049-B0B5-8F5B902C4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574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8405-ED6C-F249-AB90-9DE942E56A48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AC8813-F2F7-2049-B0B5-8F5B902C4FDA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5554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8405-ED6C-F249-AB90-9DE942E56A48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AC8813-F2F7-2049-B0B5-8F5B902C4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394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8405-ED6C-F249-AB90-9DE942E56A48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8813-F2F7-2049-B0B5-8F5B902C4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698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8405-ED6C-F249-AB90-9DE942E56A48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8813-F2F7-2049-B0B5-8F5B902C4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78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8405-ED6C-F249-AB90-9DE942E56A48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8813-F2F7-2049-B0B5-8F5B902C4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84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8405-ED6C-F249-AB90-9DE942E56A48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AC8813-F2F7-2049-B0B5-8F5B902C4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99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8405-ED6C-F249-AB90-9DE942E56A48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4AC8813-F2F7-2049-B0B5-8F5B902C4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58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8405-ED6C-F249-AB90-9DE942E56A48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4AC8813-F2F7-2049-B0B5-8F5B902C4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36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8405-ED6C-F249-AB90-9DE942E56A48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8813-F2F7-2049-B0B5-8F5B902C4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01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8405-ED6C-F249-AB90-9DE942E56A48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8813-F2F7-2049-B0B5-8F5B902C4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4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8405-ED6C-F249-AB90-9DE942E56A48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8813-F2F7-2049-B0B5-8F5B902C4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640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8405-ED6C-F249-AB90-9DE942E56A48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AC8813-F2F7-2049-B0B5-8F5B902C4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59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8405-ED6C-F249-AB90-9DE942E56A48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4AC8813-F2F7-2049-B0B5-8F5B902C4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20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794E-BA8D-1C44-A9FB-A24F87B6E3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When Sleep Hygiene is Not Enough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C27A6-2AA3-4A41-9108-CBFDC2BD94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Using hypnosis for sleep problems</a:t>
            </a:r>
          </a:p>
        </p:txBody>
      </p:sp>
    </p:spTree>
    <p:extLst>
      <p:ext uri="{BB962C8B-B14F-4D97-AF65-F5344CB8AC3E}">
        <p14:creationId xmlns:p14="http://schemas.microsoft.com/office/powerpoint/2010/main" val="544075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DD7CB-7F0E-644A-B57F-9615ECED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Clifford: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D545F-FF9E-6E45-A480-AE6455BE7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By the next session he was sleeping well again and those uneasy feelings had gone.</a:t>
            </a:r>
          </a:p>
          <a:p>
            <a:r>
              <a:rPr lang="en-GB" dirty="0"/>
              <a:t>Ego strengthening</a:t>
            </a:r>
          </a:p>
          <a:p>
            <a:r>
              <a:rPr lang="en-GB" dirty="0"/>
              <a:t>Discharged </a:t>
            </a:r>
          </a:p>
        </p:txBody>
      </p:sp>
    </p:spTree>
    <p:extLst>
      <p:ext uri="{BB962C8B-B14F-4D97-AF65-F5344CB8AC3E}">
        <p14:creationId xmlns:p14="http://schemas.microsoft.com/office/powerpoint/2010/main" val="61802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852E6-20DB-6146-814D-8AF9C9EC6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Nightmares/night terrors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6FB5F-219D-B648-86AD-44D6F1F34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Hypnotize </a:t>
            </a:r>
          </a:p>
          <a:p>
            <a:r>
              <a:rPr lang="en-GB" dirty="0"/>
              <a:t>Go into sleep centre and look at the sleep record – see what triggers the nightmare</a:t>
            </a:r>
          </a:p>
          <a:p>
            <a:r>
              <a:rPr lang="en-GB" dirty="0"/>
              <a:t>Switch on dream control </a:t>
            </a:r>
          </a:p>
          <a:p>
            <a:r>
              <a:rPr lang="en-GB" dirty="0"/>
              <a:t>Isolate/disconnect/resolve the cause</a:t>
            </a:r>
          </a:p>
          <a:p>
            <a:r>
              <a:rPr lang="en-GB" dirty="0"/>
              <a:t>Create a store of pleasant happy dreams and connect to the dream pathway</a:t>
            </a:r>
          </a:p>
          <a:p>
            <a:r>
              <a:rPr lang="en-GB" dirty="0"/>
              <a:t>Ego strengthening</a:t>
            </a:r>
          </a:p>
          <a:p>
            <a:r>
              <a:rPr lang="en-GB" dirty="0"/>
              <a:t>Post hypnotic suggestion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19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90908-57DD-D54F-AA6D-B159B9BCB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8D895-BE26-1B48-A341-06463D85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11 year old lad – just started at secondary school</a:t>
            </a:r>
          </a:p>
          <a:p>
            <a:r>
              <a:rPr lang="en-GB" dirty="0"/>
              <a:t>Began having nightmares and developed absences/fainting at other times</a:t>
            </a:r>
          </a:p>
          <a:p>
            <a:r>
              <a:rPr lang="en-GB" dirty="0"/>
              <a:t>EEG excluded epilepsy</a:t>
            </a:r>
          </a:p>
          <a:p>
            <a:r>
              <a:rPr lang="en-GB" dirty="0"/>
              <a:t>Explored under hypnosis:</a:t>
            </a:r>
          </a:p>
          <a:p>
            <a:r>
              <a:rPr lang="en-GB" dirty="0"/>
              <a:t>Dream was of huge chickens with long sharp beaks stabbing at him</a:t>
            </a:r>
          </a:p>
          <a:p>
            <a:r>
              <a:rPr lang="en-GB" dirty="0"/>
              <a:t>These images were intrusive during the day but disappeared if he fainted!</a:t>
            </a:r>
          </a:p>
          <a:p>
            <a:r>
              <a:rPr lang="en-GB" dirty="0"/>
              <a:t>Nightmares started after watching ‘Murder on the Orient Express’</a:t>
            </a:r>
          </a:p>
          <a:p>
            <a:r>
              <a:rPr lang="en-GB" dirty="0"/>
              <a:t>Explained he was in charge of his dreams and could frighten the chickens away if he shouted at them – mentally rehearsed this in hypnosis. </a:t>
            </a:r>
          </a:p>
        </p:txBody>
      </p:sp>
    </p:spTree>
    <p:extLst>
      <p:ext uri="{BB962C8B-B14F-4D97-AF65-F5344CB8AC3E}">
        <p14:creationId xmlns:p14="http://schemas.microsoft.com/office/powerpoint/2010/main" val="92363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4343-B08A-B240-9F62-4367B3CB7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52088-9002-6943-93B8-F9BF21F87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Also deleted the video of the film from his memory.</a:t>
            </a:r>
          </a:p>
          <a:p>
            <a:r>
              <a:rPr lang="en-GB" dirty="0"/>
              <a:t>He had no more nightmares/absences/faints after that one session</a:t>
            </a:r>
          </a:p>
        </p:txBody>
      </p:sp>
    </p:spTree>
    <p:extLst>
      <p:ext uri="{BB962C8B-B14F-4D97-AF65-F5344CB8AC3E}">
        <p14:creationId xmlns:p14="http://schemas.microsoft.com/office/powerpoint/2010/main" val="209596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4E93D-1EC8-8D47-941A-5E1621A32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Sleepwalking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745AE-9166-3A4C-A9E1-9E7B81A01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 cases don’t present for treatment and usually resolve spontaneously as time goes on.</a:t>
            </a:r>
          </a:p>
          <a:p>
            <a:r>
              <a:rPr lang="en-GB" dirty="0"/>
              <a:t>If they do present for treatment – ‘why now’?</a:t>
            </a:r>
          </a:p>
          <a:p>
            <a:r>
              <a:rPr lang="en-GB" dirty="0"/>
              <a:t>Direct suggestion usually enough for resolution</a:t>
            </a:r>
          </a:p>
        </p:txBody>
      </p:sp>
    </p:spTree>
    <p:extLst>
      <p:ext uri="{BB962C8B-B14F-4D97-AF65-F5344CB8AC3E}">
        <p14:creationId xmlns:p14="http://schemas.microsoft.com/office/powerpoint/2010/main" val="88440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93B8-8F7D-5741-A36B-A5307DD6C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 17yrs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42AE0-A03F-CE49-A592-B4520823E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Had been sleepwalking all his life and never a problem</a:t>
            </a:r>
          </a:p>
          <a:p>
            <a:r>
              <a:rPr lang="en-GB" dirty="0"/>
              <a:t>One night put his hand through a glass door and cut a tendon – needed plastic surgery</a:t>
            </a:r>
          </a:p>
          <a:p>
            <a:r>
              <a:rPr lang="en-GB" dirty="0"/>
              <a:t>Explored under hypnosis: no identifiable cause</a:t>
            </a:r>
          </a:p>
          <a:p>
            <a:pPr lvl="1"/>
            <a:r>
              <a:rPr lang="en-GB" dirty="0"/>
              <a:t>Does it need to continue??</a:t>
            </a:r>
          </a:p>
          <a:p>
            <a:r>
              <a:rPr lang="en-GB" dirty="0"/>
              <a:t>Sleep control reprogrammed</a:t>
            </a:r>
          </a:p>
          <a:p>
            <a:r>
              <a:rPr lang="en-GB" dirty="0"/>
              <a:t>Relaxation technique with suggestions that he would sleep well without any disturbance</a:t>
            </a:r>
          </a:p>
          <a:p>
            <a:r>
              <a:rPr lang="en-GB" dirty="0"/>
              <a:t>No further sleepwalking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98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7F9AE-61AC-F244-9637-7D2E73495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Martyn 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5288E-1D97-AD43-8D71-44A37CD8F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Problem didn’t surface until he moved in with his girlfriend</a:t>
            </a:r>
          </a:p>
          <a:p>
            <a:r>
              <a:rPr lang="en-GB" dirty="0"/>
              <a:t>She noticed that he would wake with a start – seemed scared – sit bolt upright, get out of bed and walk to the window. Stand there looking out for a few minutes then get back into bed. </a:t>
            </a:r>
          </a:p>
          <a:p>
            <a:r>
              <a:rPr lang="en-GB" dirty="0"/>
              <a:t>In the morning he had no recollection of this happening.</a:t>
            </a:r>
          </a:p>
          <a:p>
            <a:r>
              <a:rPr lang="en-GB" dirty="0"/>
              <a:t>Happened most nights and not influenced by daytime activities, alcohol etc.</a:t>
            </a:r>
          </a:p>
          <a:p>
            <a:r>
              <a:rPr lang="en-GB" dirty="0"/>
              <a:t>Came for help because wife got worried as one night he put his hand over her face and shook her violently</a:t>
            </a:r>
          </a:p>
        </p:txBody>
      </p:sp>
    </p:spTree>
    <p:extLst>
      <p:ext uri="{BB962C8B-B14F-4D97-AF65-F5344CB8AC3E}">
        <p14:creationId xmlns:p14="http://schemas.microsoft.com/office/powerpoint/2010/main" val="2268311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BDC8-1AE7-CF49-9671-B45DE787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Martyn 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26EE7-F5BC-C54B-A9C0-856D78DF1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Explored under hypnosis</a:t>
            </a:r>
          </a:p>
          <a:p>
            <a:r>
              <a:rPr lang="en-GB" dirty="0"/>
              <a:t>’The house was haunted’</a:t>
            </a:r>
          </a:p>
          <a:p>
            <a:pPr lvl="1"/>
            <a:r>
              <a:rPr lang="en-GB" dirty="0"/>
              <a:t>Victorian couple smiling reassuringly and saying everything would be all right</a:t>
            </a:r>
          </a:p>
          <a:p>
            <a:pPr lvl="1"/>
            <a:r>
              <a:rPr lang="en-GB" dirty="0"/>
              <a:t>Also there was the ghost of a little girl who had died next door</a:t>
            </a:r>
          </a:p>
          <a:p>
            <a:r>
              <a:rPr lang="en-GB" dirty="0"/>
              <a:t>No need for this to continue so archived it into his childhood memories</a:t>
            </a:r>
          </a:p>
          <a:p>
            <a:r>
              <a:rPr lang="en-GB" dirty="0"/>
              <a:t>Sleep centre reprogrammed</a:t>
            </a:r>
          </a:p>
          <a:p>
            <a:r>
              <a:rPr lang="en-GB" dirty="0"/>
              <a:t>Never had this experience again – slept right through without waking</a:t>
            </a:r>
          </a:p>
        </p:txBody>
      </p:sp>
    </p:spTree>
    <p:extLst>
      <p:ext uri="{BB962C8B-B14F-4D97-AF65-F5344CB8AC3E}">
        <p14:creationId xmlns:p14="http://schemas.microsoft.com/office/powerpoint/2010/main" val="331582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DC94FB75-CC38-9D4F-BECE-AF6E9A899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Conclusions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ABF787D2-E0FC-1248-8FE5-CC3A9B53FD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GB" altLang="en-US" sz="2800" dirty="0"/>
              <a:t>Hypnosis can be a very effective therapy</a:t>
            </a:r>
          </a:p>
          <a:p>
            <a:r>
              <a:rPr lang="en-GB" altLang="en-US" sz="2800" dirty="0"/>
              <a:t>‘‘Sleep/dream control room’ techniques easy to use</a:t>
            </a:r>
          </a:p>
          <a:p>
            <a:pPr lvl="1"/>
            <a:r>
              <a:rPr lang="en-GB" altLang="en-US" sz="2400" dirty="0"/>
              <a:t>Quick access to the stress/events responsible for dreams</a:t>
            </a:r>
          </a:p>
          <a:p>
            <a:pPr lvl="2"/>
            <a:r>
              <a:rPr lang="en-GB" altLang="en-US" sz="2000" dirty="0"/>
              <a:t>Once accessed the ‘power’ of the stressor reduced. </a:t>
            </a:r>
          </a:p>
          <a:p>
            <a:pPr lvl="2"/>
            <a:r>
              <a:rPr lang="en-GB" altLang="en-US" sz="2000" dirty="0"/>
              <a:t>Enabled exploration of problem whether from previous or current stressors</a:t>
            </a:r>
          </a:p>
          <a:p>
            <a:pPr lvl="2"/>
            <a:r>
              <a:rPr lang="en-GB" altLang="en-US" sz="2000" dirty="0"/>
              <a:t>Where no identified stressor ‘reprogramming’ sleep/dream control centre effective.</a:t>
            </a:r>
          </a:p>
          <a:p>
            <a:pPr lvl="2"/>
            <a:r>
              <a:rPr lang="en-GB" altLang="en-US" sz="2000" dirty="0"/>
              <a:t>Dreams/sleepwalking stopping after one or two sessions</a:t>
            </a:r>
          </a:p>
          <a:p>
            <a:pPr lvl="2"/>
            <a:endParaRPr lang="en-GB" altLang="en-US" sz="2000" dirty="0"/>
          </a:p>
          <a:p>
            <a:pPr lvl="1"/>
            <a:endParaRPr lang="en-GB" altLang="en-US" sz="2400" dirty="0"/>
          </a:p>
          <a:p>
            <a:pPr lvl="1"/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9222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F9C02-23AB-764B-9241-AE92F8D41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considering hypnosis: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1F324-5DD8-EF48-A20C-7BD1A6E1A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Exclude physical problems e.g. heart failure, sleep apnoea etc</a:t>
            </a:r>
          </a:p>
          <a:p>
            <a:r>
              <a:rPr lang="en-GB" dirty="0"/>
              <a:t>Exclude drug related effects, caffeine, beta blockers, SSRIs etc</a:t>
            </a:r>
          </a:p>
          <a:p>
            <a:r>
              <a:rPr lang="en-GB" dirty="0"/>
              <a:t>Exclude contraindications for hypnosis</a:t>
            </a:r>
          </a:p>
          <a:p>
            <a:r>
              <a:rPr lang="en-GB" dirty="0"/>
              <a:t>Measure scores for anxiety and depression</a:t>
            </a:r>
          </a:p>
          <a:p>
            <a:r>
              <a:rPr lang="en-GB" dirty="0"/>
              <a:t>Use in conjunction with sleep hygiene advice</a:t>
            </a:r>
          </a:p>
          <a:p>
            <a:r>
              <a:rPr lang="en-GB" dirty="0"/>
              <a:t>Keep eyes open when there are anxious thoughts </a:t>
            </a:r>
            <a:r>
              <a:rPr lang="en-GB"/>
              <a:t>at night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64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92D96-7413-1E42-BE64-58511C707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Hypnosis for Sleep Problems</a:t>
            </a:r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BD91BF2-D97C-EE4C-B4B7-3578D3426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3013" y="1303490"/>
            <a:ext cx="5181600" cy="3700158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87C384-D4C8-AD4C-8A68-29375B6C6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Primary Insomnia</a:t>
            </a:r>
          </a:p>
          <a:p>
            <a:r>
              <a:rPr lang="en-GB" dirty="0"/>
              <a:t>Secondary Insomnia</a:t>
            </a:r>
          </a:p>
          <a:p>
            <a:r>
              <a:rPr lang="en-GB" dirty="0"/>
              <a:t>Nightmares/night terrors</a:t>
            </a:r>
          </a:p>
          <a:p>
            <a:r>
              <a:rPr lang="en-GB" dirty="0"/>
              <a:t>Sleep walking</a:t>
            </a:r>
          </a:p>
        </p:txBody>
      </p:sp>
    </p:spTree>
    <p:extLst>
      <p:ext uri="{BB962C8B-B14F-4D97-AF65-F5344CB8AC3E}">
        <p14:creationId xmlns:p14="http://schemas.microsoft.com/office/powerpoint/2010/main" val="245001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F241-6081-6246-8F07-2B21C6E3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Primary Insomnia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4B804-8152-EA44-B9B0-9F3D3EA18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patients are naturally short sleepers then hypnosis is unlikely to make a significant change.</a:t>
            </a:r>
          </a:p>
          <a:p>
            <a:r>
              <a:rPr lang="en-GB" dirty="0"/>
              <a:t>Use hypnosis to explore the ‘why now” aspect of their presentation</a:t>
            </a:r>
          </a:p>
          <a:p>
            <a:r>
              <a:rPr lang="en-GB" dirty="0"/>
              <a:t>Aim to restore the ‘it doesn’t bother me’ status</a:t>
            </a:r>
          </a:p>
        </p:txBody>
      </p:sp>
    </p:spTree>
    <p:extLst>
      <p:ext uri="{BB962C8B-B14F-4D97-AF65-F5344CB8AC3E}">
        <p14:creationId xmlns:p14="http://schemas.microsoft.com/office/powerpoint/2010/main" val="79772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07D9-3D28-504F-98ED-F30803608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Secondary Insomnia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46646-F179-6E46-A115-7E2906B8C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Assess if patient suitable for hypnosis</a:t>
            </a:r>
          </a:p>
          <a:p>
            <a:r>
              <a:rPr lang="en-GB" dirty="0"/>
              <a:t>Take a brief history: </a:t>
            </a:r>
          </a:p>
          <a:p>
            <a:pPr lvl="1"/>
            <a:r>
              <a:rPr lang="en-GB" dirty="0"/>
              <a:t>when did it start?</a:t>
            </a:r>
          </a:p>
          <a:p>
            <a:pPr lvl="1"/>
            <a:r>
              <a:rPr lang="en-GB" dirty="0"/>
              <a:t>What was happening at the time?</a:t>
            </a:r>
          </a:p>
          <a:p>
            <a:pPr lvl="1"/>
            <a:r>
              <a:rPr lang="en-GB" dirty="0"/>
              <a:t>Have you had spells like this before? </a:t>
            </a:r>
          </a:p>
          <a:p>
            <a:r>
              <a:rPr lang="en-GB" dirty="0"/>
              <a:t>Some measure of psychological co-morbidity HADs BDI, GAD7 PHQ9 etc</a:t>
            </a:r>
          </a:p>
          <a:p>
            <a:r>
              <a:rPr lang="en-GB" dirty="0"/>
              <a:t>Explain hypnosis and show fMRI scans</a:t>
            </a:r>
          </a:p>
          <a:p>
            <a:r>
              <a:rPr lang="en-GB" dirty="0"/>
              <a:t>Consent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08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2EB26-109C-8B48-B05D-557587AD3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Secondary Insomnia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B51F0-A977-7B49-AA1D-6841FDAC1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Hypnotize:</a:t>
            </a:r>
          </a:p>
          <a:p>
            <a:pPr lvl="1"/>
            <a:r>
              <a:rPr lang="en-GB" dirty="0"/>
              <a:t>Suggest a relaxing induction</a:t>
            </a:r>
          </a:p>
          <a:p>
            <a:pPr lvl="2"/>
            <a:r>
              <a:rPr lang="en-GB" dirty="0"/>
              <a:t>Don’t be surprised if they fall asleep!!</a:t>
            </a:r>
          </a:p>
          <a:p>
            <a:r>
              <a:rPr lang="en-GB" dirty="0"/>
              <a:t>Explore the beginnings of the problem</a:t>
            </a:r>
          </a:p>
          <a:p>
            <a:pPr lvl="1"/>
            <a:r>
              <a:rPr lang="en-GB" dirty="0"/>
              <a:t>Computer search</a:t>
            </a:r>
          </a:p>
          <a:p>
            <a:pPr lvl="1"/>
            <a:r>
              <a:rPr lang="en-GB" dirty="0"/>
              <a:t>Problem room etc</a:t>
            </a:r>
          </a:p>
          <a:p>
            <a:r>
              <a:rPr lang="en-GB" dirty="0"/>
              <a:t>Empathize where appropriate</a:t>
            </a:r>
          </a:p>
          <a:p>
            <a:r>
              <a:rPr lang="en-GB" dirty="0"/>
              <a:t>Resolution:</a:t>
            </a:r>
          </a:p>
          <a:p>
            <a:pPr lvl="1"/>
            <a:r>
              <a:rPr lang="en-GB" dirty="0"/>
              <a:t>Older wiser self</a:t>
            </a:r>
          </a:p>
          <a:p>
            <a:pPr lvl="1"/>
            <a:r>
              <a:rPr lang="en-GB" dirty="0"/>
              <a:t>Room of forgiveness</a:t>
            </a:r>
          </a:p>
          <a:p>
            <a:pPr lvl="1"/>
            <a:r>
              <a:rPr lang="en-GB" dirty="0"/>
              <a:t>Delete problem etc</a:t>
            </a:r>
          </a:p>
        </p:txBody>
      </p:sp>
    </p:spTree>
    <p:extLst>
      <p:ext uri="{BB962C8B-B14F-4D97-AF65-F5344CB8AC3E}">
        <p14:creationId xmlns:p14="http://schemas.microsoft.com/office/powerpoint/2010/main" val="227977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A3A9A-8B37-0943-852F-BFC5501E5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Secondary Insomnia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5901C-1FD6-E642-AB80-70CA46001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Re-programme the sleep centre</a:t>
            </a:r>
          </a:p>
          <a:p>
            <a:r>
              <a:rPr lang="en-GB" dirty="0"/>
              <a:t>Mentally rehearse sleeping through the night</a:t>
            </a:r>
          </a:p>
          <a:p>
            <a:r>
              <a:rPr lang="en-GB" dirty="0"/>
              <a:t>Ego-strengthening</a:t>
            </a:r>
          </a:p>
          <a:p>
            <a:r>
              <a:rPr lang="en-GB" dirty="0"/>
              <a:t>Post hypnotic suggestion</a:t>
            </a:r>
          </a:p>
          <a:p>
            <a:r>
              <a:rPr lang="en-GB" dirty="0"/>
              <a:t>Dehypnotize</a:t>
            </a:r>
          </a:p>
          <a:p>
            <a:r>
              <a:rPr lang="en-GB" dirty="0"/>
              <a:t>Post hypnosis chat</a:t>
            </a:r>
          </a:p>
          <a:p>
            <a:r>
              <a:rPr lang="en-GB" dirty="0"/>
              <a:t>Encouraged to practise self hypnosis – perhaps with specific ‘getting off to sleep’ mantra or technique e.g. circle on blackboard (Kraft </a:t>
            </a:r>
            <a:r>
              <a:rPr lang="en-GB"/>
              <a:t>&amp; Kraft)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81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FDE10-2EA0-7847-9B22-24F736D69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History: Clifford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143CC-43BE-0F47-881E-BFC684AEF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56 </a:t>
            </a:r>
            <a:r>
              <a:rPr lang="en-GB" dirty="0" err="1"/>
              <a:t>yr</a:t>
            </a:r>
            <a:r>
              <a:rPr lang="en-GB" dirty="0"/>
              <a:t> old man 5 month history of poor sleep and feeling ‘down in the dumps’</a:t>
            </a:r>
          </a:p>
          <a:p>
            <a:r>
              <a:rPr lang="en-GB" dirty="0"/>
              <a:t>Seemed to start when his wife’s menopause at its height</a:t>
            </a:r>
          </a:p>
          <a:p>
            <a:r>
              <a:rPr lang="en-GB" dirty="0"/>
              <a:t>Remembers being woken suddenly when she threw the covers off</a:t>
            </a:r>
          </a:p>
          <a:p>
            <a:r>
              <a:rPr lang="en-GB" dirty="0"/>
              <a:t>Hadn’t slept well  since and very unsettled</a:t>
            </a:r>
          </a:p>
        </p:txBody>
      </p:sp>
    </p:spTree>
    <p:extLst>
      <p:ext uri="{BB962C8B-B14F-4D97-AF65-F5344CB8AC3E}">
        <p14:creationId xmlns:p14="http://schemas.microsoft.com/office/powerpoint/2010/main" val="288774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72E46-B823-C545-BA1B-EAD82824C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Clifford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261AB-124B-324A-9593-5359416F4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Hypnosis: walking in the woods with his dog</a:t>
            </a:r>
          </a:p>
          <a:p>
            <a:r>
              <a:rPr lang="en-GB" dirty="0"/>
              <a:t>Searched back to the night it started.</a:t>
            </a:r>
          </a:p>
          <a:p>
            <a:r>
              <a:rPr lang="en-GB" dirty="0"/>
              <a:t>‘It’s the feeling I can’t get rid of’</a:t>
            </a:r>
          </a:p>
          <a:p>
            <a:r>
              <a:rPr lang="en-GB" dirty="0"/>
              <a:t>Did an affect bridge type search to the origin of the feeling</a:t>
            </a:r>
          </a:p>
          <a:p>
            <a:r>
              <a:rPr lang="en-GB" dirty="0"/>
              <a:t>Tears </a:t>
            </a:r>
          </a:p>
          <a:p>
            <a:r>
              <a:rPr lang="en-GB" dirty="0"/>
              <a:t>New boy at boarding school: initiation ceremony!!</a:t>
            </a:r>
          </a:p>
          <a:p>
            <a:r>
              <a:rPr lang="en-GB" dirty="0"/>
              <a:t>Used a video technique to resolve feeling and moved the memory into his personal museum.</a:t>
            </a:r>
          </a:p>
          <a:p>
            <a:r>
              <a:rPr lang="en-GB" dirty="0"/>
              <a:t>Disconnected those links from his sleep centre and reprogrammed it.</a:t>
            </a:r>
          </a:p>
        </p:txBody>
      </p:sp>
    </p:spTree>
    <p:extLst>
      <p:ext uri="{BB962C8B-B14F-4D97-AF65-F5344CB8AC3E}">
        <p14:creationId xmlns:p14="http://schemas.microsoft.com/office/powerpoint/2010/main" val="250893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{D44B6A29-5943-4A4A-AA5D-7445E0E01768}tf10001069</Template>
  <TotalTime>1403</TotalTime>
  <Words>904</Words>
  <Application>Microsoft Office PowerPoint</Application>
  <PresentationFormat>Widescreen</PresentationFormat>
  <Paragraphs>120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Wisp</vt:lpstr>
      <vt:lpstr>When Sleep Hygiene is Not Enough</vt:lpstr>
      <vt:lpstr>Before considering hypnosis:</vt:lpstr>
      <vt:lpstr>Hypnosis for Sleep Problems</vt:lpstr>
      <vt:lpstr>Primary Insomnia</vt:lpstr>
      <vt:lpstr>Secondary Insomnia</vt:lpstr>
      <vt:lpstr>Secondary Insomnia</vt:lpstr>
      <vt:lpstr>Secondary Insomnia</vt:lpstr>
      <vt:lpstr>Case History: Clifford</vt:lpstr>
      <vt:lpstr>Clifford</vt:lpstr>
      <vt:lpstr>Clifford:</vt:lpstr>
      <vt:lpstr>Nightmares/night terrors</vt:lpstr>
      <vt:lpstr>Harry</vt:lpstr>
      <vt:lpstr>Harry</vt:lpstr>
      <vt:lpstr>Sleepwalking</vt:lpstr>
      <vt:lpstr>Mark 17yrs</vt:lpstr>
      <vt:lpstr>Martyn 23</vt:lpstr>
      <vt:lpstr>Martyn 23</vt:lpstr>
      <vt:lpstr>Conclusions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Sleep Hygiene is Not Enough</dc:title>
  <dc:subject/>
  <dc:creator>Les Brann</dc:creator>
  <cp:keywords/>
  <dc:description/>
  <cp:lastModifiedBy>Hilary Walker</cp:lastModifiedBy>
  <cp:revision>22</cp:revision>
  <dcterms:created xsi:type="dcterms:W3CDTF">2019-06-01T12:35:14Z</dcterms:created>
  <dcterms:modified xsi:type="dcterms:W3CDTF">2019-06-12T09:39:17Z</dcterms:modified>
  <cp:category/>
</cp:coreProperties>
</file>